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9" r:id="rId3"/>
    <p:sldId id="267" r:id="rId4"/>
    <p:sldId id="266" r:id="rId5"/>
    <p:sldId id="265" r:id="rId6"/>
    <p:sldId id="270" r:id="rId7"/>
    <p:sldId id="268" r:id="rId8"/>
    <p:sldId id="269" r:id="rId9"/>
    <p:sldId id="271" r:id="rId10"/>
    <p:sldId id="262" r:id="rId11"/>
    <p:sldId id="263" r:id="rId12"/>
    <p:sldId id="264" r:id="rId13"/>
    <p:sldId id="260" r:id="rId14"/>
    <p:sldId id="261" r:id="rId15"/>
    <p:sldId id="272" r:id="rId16"/>
    <p:sldId id="273" r:id="rId17"/>
    <p:sldId id="274" r:id="rId18"/>
    <p:sldId id="276" r:id="rId19"/>
    <p:sldId id="277" r:id="rId20"/>
    <p:sldId id="278" r:id="rId21"/>
    <p:sldId id="280" r:id="rId22"/>
    <p:sldId id="287" r:id="rId23"/>
    <p:sldId id="283" r:id="rId24"/>
    <p:sldId id="284" r:id="rId25"/>
    <p:sldId id="285" r:id="rId26"/>
    <p:sldId id="286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C03D0B-82CA-8D42-9528-60E5A2EF24D9}">
          <p14:sldIdLst>
            <p14:sldId id="256"/>
            <p14:sldId id="259"/>
          </p14:sldIdLst>
        </p14:section>
        <p14:section name="Introductions" id="{C177A88F-6254-EE41-A7B9-C5B11A724287}">
          <p14:sldIdLst>
            <p14:sldId id="267"/>
            <p14:sldId id="266"/>
          </p14:sldIdLst>
        </p14:section>
        <p14:section name="Econ 50 in context" id="{2BDED503-A787-E848-ADC5-996E071D584B}">
          <p14:sldIdLst>
            <p14:sldId id="265"/>
            <p14:sldId id="270"/>
            <p14:sldId id="268"/>
            <p14:sldId id="269"/>
            <p14:sldId id="271"/>
            <p14:sldId id="262"/>
            <p14:sldId id="263"/>
            <p14:sldId id="264"/>
            <p14:sldId id="260"/>
            <p14:sldId id="261"/>
            <p14:sldId id="272"/>
            <p14:sldId id="273"/>
            <p14:sldId id="274"/>
          </p14:sldIdLst>
        </p14:section>
        <p14:section name="Class Policies" id="{0F85CA63-EC68-8449-9B58-A08A3014D004}">
          <p14:sldIdLst>
            <p14:sldId id="276"/>
            <p14:sldId id="277"/>
            <p14:sldId id="278"/>
            <p14:sldId id="280"/>
            <p14:sldId id="287"/>
            <p14:sldId id="283"/>
            <p14:sldId id="284"/>
            <p14:sldId id="285"/>
            <p14:sldId id="28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3"/>
    <p:restoredTop sz="96272"/>
  </p:normalViewPr>
  <p:slideViewPr>
    <p:cSldViewPr snapToGrid="0" snapToObjects="1">
      <p:cViewPr>
        <p:scale>
          <a:sx n="170" d="100"/>
          <a:sy n="170" d="100"/>
        </p:scale>
        <p:origin x="-2144" y="-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77874209158915"/>
          <c:y val="0.0528110994792701"/>
          <c:w val="0.921466166338583"/>
          <c:h val="0.81520523037802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2.0</c:v>
                </c:pt>
                <c:pt idx="1">
                  <c:v>5.0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2171968"/>
        <c:axId val="-2052168464"/>
      </c:scatterChart>
      <c:valAx>
        <c:axId val="-2052171968"/>
        <c:scaling>
          <c:orientation val="minMax"/>
          <c:max val="12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2168464"/>
        <c:crosses val="autoZero"/>
        <c:crossBetween val="midCat"/>
        <c:majorUnit val="1.0"/>
        <c:minorUnit val="1.0"/>
      </c:valAx>
      <c:valAx>
        <c:axId val="-2052168464"/>
        <c:scaling>
          <c:orientation val="minMax"/>
          <c:max val="9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2171968"/>
        <c:crosses val="autoZero"/>
        <c:crossBetween val="midCat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77874209158915"/>
          <c:y val="0.0528110994792701"/>
          <c:w val="0.921466166338583"/>
          <c:h val="0.81520523037802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2.0</c:v>
                </c:pt>
                <c:pt idx="1">
                  <c:v>5.0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6709584"/>
        <c:axId val="-2046769792"/>
      </c:scatterChart>
      <c:valAx>
        <c:axId val="-2046709584"/>
        <c:scaling>
          <c:orientation val="minMax"/>
          <c:max val="12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6769792"/>
        <c:crosses val="autoZero"/>
        <c:crossBetween val="midCat"/>
        <c:majorUnit val="1.0"/>
        <c:minorUnit val="1.0"/>
      </c:valAx>
      <c:valAx>
        <c:axId val="-2046769792"/>
        <c:scaling>
          <c:orientation val="minMax"/>
          <c:max val="9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6709584"/>
        <c:crosses val="autoZero"/>
        <c:crossBetween val="midCat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E9385-0DE9-2448-8B0D-51DD29647F69}" type="datetimeFigureOut">
              <a:rPr lang="en-US" smtClean="0"/>
              <a:t>12/2/15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B301C-77A8-EC42-8FF7-5C9C21E7C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class participation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B301C-77A8-EC42-8FF7-5C9C21E7C4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0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6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4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2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2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91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52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20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9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02CE2-679A-1243-BEBE-D7E13EC3190F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7E11A-234B-8241-858B-F637D2C6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3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udentaffairs.stanford.edu/oae" TargetMode="External"/><Relationship Id="rId3" Type="http://schemas.openxmlformats.org/officeDocument/2006/relationships/hyperlink" Target="http://economics.stanford.edu/undergraduate/economics-common-syllabu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stanford/winter2016/econ50" TargetMode="External"/><Relationship Id="rId4" Type="http://schemas.openxmlformats.org/officeDocument/2006/relationships/hyperlink" Target="http://econgraphs.org/courses/stanford/W16-ECON-5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ursework.stanford.edu/portal/site/W16-ECON-50-0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b="1" dirty="0" smtClean="0">
                <a:latin typeface="Arial" charset="0"/>
                <a:ea typeface="Arial" charset="0"/>
                <a:cs typeface="Arial" charset="0"/>
              </a:rPr>
              <a:t>Introduction to</a:t>
            </a:r>
            <a:br>
              <a:rPr lang="en-US" sz="5400" b="1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5400" b="1" dirty="0" smtClean="0">
                <a:latin typeface="Arial" charset="0"/>
                <a:ea typeface="Arial" charset="0"/>
                <a:cs typeface="Arial" charset="0"/>
              </a:rPr>
              <a:t>Constrained Optimization</a:t>
            </a:r>
            <a:endParaRPr lang="en-US" sz="5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22363"/>
            <a:ext cx="9144000" cy="4359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Lecture 1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3775459"/>
            <a:ext cx="9144000" cy="189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Prof. Chris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Makler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Econ 50 | Stanford University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January 5, 2016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55861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Econ 1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79773"/>
                <a:ext cx="5157787" cy="4214706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sz="4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p>
                      </m:sSup>
                      <m:r>
                        <a:rPr lang="en-US" sz="4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=10 −2</m:t>
                      </m:r>
                      <m:r>
                        <a:rPr lang="en-US" sz="4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</m:oMath>
                  </m:oMathPara>
                </a14:m>
                <a:endParaRPr lang="en-US" sz="4400" b="0" dirty="0" smtClean="0">
                  <a:ea typeface="Cambria Math" charset="0"/>
                  <a:cs typeface="Cambria Math" charset="0"/>
                </a:endParaRPr>
              </a:p>
              <a:p>
                <a:endParaRPr lang="en-US" sz="4400" dirty="0" smtClean="0"/>
              </a:p>
              <a:p>
                <a:r>
                  <a:rPr lang="en-US" sz="4000" dirty="0" smtClean="0"/>
                  <a:t>“A change in price in another good shifts the demand curve”</a:t>
                </a:r>
                <a:endParaRPr lang="en-US" sz="4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79773"/>
                <a:ext cx="5157787" cy="4214706"/>
              </a:xfrm>
              <a:blipFill rotWithShape="0">
                <a:blip r:embed="rId2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55861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Econ 50</a:t>
            </a:r>
            <a:endParaRPr lang="en-US" sz="4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00200" y="461385"/>
            <a:ext cx="9144000" cy="552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mtClean="0">
                <a:latin typeface="Arial" charset="0"/>
                <a:ea typeface="Arial" charset="0"/>
                <a:cs typeface="Arial" charset="0"/>
              </a:rPr>
              <a:t>Demand</a:t>
            </a:r>
            <a:endParaRPr lang="en-US" sz="5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4535" y="1255861"/>
            <a:ext cx="11015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2272" y="1255861"/>
            <a:ext cx="0" cy="5602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079773"/>
                <a:ext cx="5614989" cy="2566655"/>
              </a:xfrm>
            </p:spPr>
            <p:txBody>
              <a:bodyPr/>
              <a:lstStyle/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charset="0"/>
                            </a:rPr>
                            <m:t>𝑋</m:t>
                          </m:r>
                        </m:sub>
                        <m:sup>
                          <m:r>
                            <a:rPr lang="en-US" sz="3600" b="0" i="1" dirty="0" smtClean="0">
                              <a:latin typeface="Cambria Math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36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3600" b="0" i="1" dirty="0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US" sz="360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dirty="0" smtClean="0">
                          <a:latin typeface="Cambria Math" charset="0"/>
                        </a:rPr>
                        <m:t>8−</m:t>
                      </m:r>
                      <m:sSub>
                        <m:sSubPr>
                          <m:ctrlPr>
                            <a:rPr lang="en-US" sz="36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3600" i="1" dirty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i="1" dirty="0"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charset="0"/>
                        </a:rPr>
                        <m:t>+</m:t>
                      </m:r>
                      <m:box>
                        <m:boxPr>
                          <m:ctrlPr>
                            <a:rPr lang="uk-UA" sz="3600" b="0" i="1" dirty="0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uk-UA" sz="3600" b="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dirty="0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dirty="0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b>
                        <m:sSubPr>
                          <m:ctrlPr>
                            <a:rPr lang="en-US" sz="36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0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079773"/>
                <a:ext cx="5614989" cy="256665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86074" y="285750"/>
            <a:ext cx="11605926" cy="6188069"/>
            <a:chOff x="1632882" y="1690688"/>
            <a:chExt cx="5486540" cy="4809595"/>
          </a:xfrm>
        </p:grpSpPr>
        <p:graphicFrame>
          <p:nvGraphicFramePr>
            <p:cNvPr id="3" name="Chart 2"/>
            <p:cNvGraphicFramePr/>
            <p:nvPr>
              <p:extLst>
                <p:ext uri="{D42A27DB-BD31-4B8C-83A1-F6EECF244321}">
                  <p14:modId xmlns:p14="http://schemas.microsoft.com/office/powerpoint/2010/main" val="1842628488"/>
                </p:ext>
              </p:extLst>
            </p:nvPr>
          </p:nvGraphicFramePr>
          <p:xfrm>
            <a:off x="1774585" y="1690688"/>
            <a:ext cx="5054840" cy="48095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1847335" y="6130952"/>
              <a:ext cx="5272087" cy="358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Quantity Demanded</a:t>
              </a:r>
              <a:endParaRPr lang="en-US" sz="2400" dirty="0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1397385" y="3801696"/>
              <a:ext cx="689239" cy="2182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Price</a:t>
              </a:r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/>
              <p:cNvSpPr txBox="1">
                <a:spLocks/>
              </p:cNvSpPr>
              <p:nvPr/>
            </p:nvSpPr>
            <p:spPr>
              <a:xfrm>
                <a:off x="8343900" y="285750"/>
                <a:ext cx="3234657" cy="71437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p>
                      </m:sSup>
                      <m:r>
                        <a:rPr lang="en-US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=10 −2</m:t>
                      </m:r>
                      <m:r>
                        <a:rPr lang="en-US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</m:oMath>
                  </m:oMathPara>
                </a14:m>
                <a:endParaRPr lang="en-US" sz="36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900" y="285750"/>
                <a:ext cx="3234657" cy="714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5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8882" y="285750"/>
            <a:ext cx="11383118" cy="6188069"/>
            <a:chOff x="1738211" y="1690688"/>
            <a:chExt cx="5381211" cy="4809595"/>
          </a:xfrm>
        </p:grpSpPr>
        <p:graphicFrame>
          <p:nvGraphicFramePr>
            <p:cNvPr id="3" name="Chart 2"/>
            <p:cNvGraphicFramePr/>
            <p:nvPr/>
          </p:nvGraphicFramePr>
          <p:xfrm>
            <a:off x="1774585" y="1690688"/>
            <a:ext cx="5054840" cy="48095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1847335" y="6130952"/>
              <a:ext cx="5272087" cy="358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Quantity Demanded of Good X</a:t>
              </a:r>
              <a:endParaRPr lang="en-US" sz="2400" dirty="0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931464" y="3801698"/>
              <a:ext cx="1831740" cy="2182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Price of Good X</a:t>
              </a:r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/>
              <p:cNvSpPr txBox="1">
                <a:spLocks/>
              </p:cNvSpPr>
              <p:nvPr/>
            </p:nvSpPr>
            <p:spPr>
              <a:xfrm>
                <a:off x="5963568" y="285750"/>
                <a:ext cx="5614989" cy="71437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600" i="1" dirty="0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dirty="0" smtClean="0">
                              <a:latin typeface="Cambria Math" charset="0"/>
                            </a:rPr>
                            <m:t>𝑋</m:t>
                          </m:r>
                        </m:sub>
                        <m:sup>
                          <m:r>
                            <a:rPr lang="en-US" sz="3600" i="1" dirty="0" smtClean="0">
                              <a:latin typeface="Cambria Math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360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i="1" dirty="0" smtClean="0">
                                  <a:latin typeface="Cambria Math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3600" i="1" dirty="0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i="1" dirty="0" smtClean="0">
                                  <a:latin typeface="Cambria Math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US" sz="3600" i="1" dirty="0" smtClean="0">
                          <a:latin typeface="Cambria Math" charset="0"/>
                        </a:rPr>
                        <m:t>=8−</m:t>
                      </m:r>
                      <m:sSub>
                        <m:sSubPr>
                          <m:ctrlPr>
                            <a:rPr lang="en-US" sz="36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3600" i="1" dirty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i="1" dirty="0"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r>
                        <a:rPr lang="en-US" sz="3600" i="1" dirty="0" smtClean="0">
                          <a:latin typeface="Cambria Math" charset="0"/>
                        </a:rPr>
                        <m:t>+</m:t>
                      </m:r>
                      <m:box>
                        <m:boxPr>
                          <m:ctrlPr>
                            <a:rPr lang="uk-UA" sz="3600" i="1" dirty="0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uk-UA" sz="360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dirty="0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b>
                        <m:sSubPr>
                          <m:ctrlPr>
                            <a:rPr lang="en-US" sz="36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i="1" dirty="0" smtClean="0">
                              <a:latin typeface="Cambria Math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68" y="285750"/>
                <a:ext cx="5614989" cy="714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87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55861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Econ 1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75470"/>
                <a:ext cx="5157787" cy="3684588"/>
              </a:xfrm>
            </p:spPr>
            <p:txBody>
              <a:bodyPr>
                <a:normAutofit lnSpcReduction="10000"/>
              </a:bodyPr>
              <a:lstStyle/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𝑇𝐶</m:t>
                      </m:r>
                      <m:r>
                        <a:rPr lang="en-US" sz="4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4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𝐹𝐶</m:t>
                      </m:r>
                      <m:r>
                        <a:rPr lang="en-US" sz="4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4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𝑉𝐶</m:t>
                      </m:r>
                    </m:oMath>
                  </m:oMathPara>
                </a14:m>
                <a:endParaRPr lang="en-US" sz="4400" b="0" dirty="0" smtClean="0">
                  <a:ea typeface="Cambria Math" charset="0"/>
                  <a:cs typeface="Cambria Math" charset="0"/>
                </a:endParaRPr>
              </a:p>
              <a:p>
                <a:endParaRPr lang="en-US" sz="4400" dirty="0"/>
              </a:p>
              <a:p>
                <a:pPr algn="ctr"/>
                <a:r>
                  <a:rPr lang="en-US" sz="4400" dirty="0" smtClean="0"/>
                  <a:t>“MC is the cost</a:t>
                </a:r>
                <a:br>
                  <a:rPr lang="en-US" sz="4400" dirty="0" smtClean="0"/>
                </a:br>
                <a:r>
                  <a:rPr lang="en-US" sz="4400" dirty="0" smtClean="0"/>
                  <a:t>of producing</a:t>
                </a:r>
                <a:br>
                  <a:rPr lang="en-US" sz="4400" dirty="0" smtClean="0"/>
                </a:br>
                <a:r>
                  <a:rPr lang="en-US" sz="4400" dirty="0" smtClean="0"/>
                  <a:t>one more unit”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75470"/>
                <a:ext cx="5157787" cy="3684588"/>
              </a:xfrm>
              <a:blipFill rotWithShape="0">
                <a:blip r:embed="rId2"/>
                <a:stretch>
                  <a:fillRect b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55861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Econ 50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79773"/>
                <a:ext cx="5183188" cy="2566655"/>
              </a:xfrm>
            </p:spPr>
            <p:txBody>
              <a:bodyPr/>
              <a:lstStyle/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sz="44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400" i="1" dirty="0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440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𝑟</m:t>
                      </m:r>
                      <m:acc>
                        <m:accPr>
                          <m:chr m:val="̅"/>
                          <m:ctrlPr>
                            <a:rPr lang="en-US" sz="4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4400" b="0" i="1" dirty="0" smtClean="0">
                              <a:latin typeface="Cambria Math" charset="0"/>
                            </a:rPr>
                            <m:t>𝐾</m:t>
                          </m:r>
                        </m:e>
                      </m:acc>
                      <m:r>
                        <a:rPr lang="en-US" sz="4400" i="1" dirty="0" smtClean="0">
                          <a:latin typeface="Cambria Math" charset="0"/>
                        </a:rPr>
                        <m:t> +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𝑤𝐿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𝑞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79773"/>
                <a:ext cx="5183188" cy="256665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1600200" y="461385"/>
            <a:ext cx="9144000" cy="552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latin typeface="Arial" charset="0"/>
                <a:ea typeface="Arial" charset="0"/>
                <a:cs typeface="Arial" charset="0"/>
              </a:rPr>
              <a:t>Total and Marginal Cost</a:t>
            </a:r>
            <a:endParaRPr lang="en-US" sz="5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64535" y="1255861"/>
            <a:ext cx="11015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92272" y="1255861"/>
            <a:ext cx="0" cy="5602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3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55861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Econ 1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79773"/>
                <a:ext cx="5157787" cy="4214706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pPr algn="ctr"/>
                <a:r>
                  <a:rPr lang="en-US" sz="4400" dirty="0" smtClean="0"/>
                  <a:t>“A competitive firm </a:t>
                </a:r>
                <a:r>
                  <a:rPr lang="en-US" sz="4400" dirty="0" err="1" smtClean="0"/>
                  <a:t>maximizies</a:t>
                </a:r>
                <a:r>
                  <a:rPr lang="en-US" sz="4400" dirty="0" smtClean="0"/>
                  <a:t> profits by setting</a:t>
                </a:r>
                <a:r>
                  <a:rPr lang="is-IS" sz="4400" dirty="0" smtClean="0"/>
                  <a:t>…</a:t>
                </a:r>
                <a:r>
                  <a:rPr lang="en-US" sz="4400" dirty="0" smtClean="0"/>
                  <a:t>”</a:t>
                </a:r>
              </a:p>
              <a:p>
                <a:pPr algn="ctr"/>
                <a:endParaRPr lang="en-US" sz="4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4400" i="1" dirty="0" smtClean="0">
                          <a:latin typeface="Cambria Math" charset="0"/>
                        </a:rPr>
                        <m:t> = </m:t>
                      </m:r>
                      <m:r>
                        <a:rPr lang="en-US" sz="4400" i="1" dirty="0" smtClean="0">
                          <a:latin typeface="Cambria Math" charset="0"/>
                        </a:rPr>
                        <m:t>𝑀𝐶</m:t>
                      </m:r>
                    </m:oMath>
                  </m:oMathPara>
                </a14:m>
                <a:endParaRPr lang="en-US" sz="4400" dirty="0"/>
              </a:p>
              <a:p>
                <a:pPr algn="ctr"/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79773"/>
                <a:ext cx="5157787" cy="4214706"/>
              </a:xfrm>
              <a:blipFill rotWithShape="0">
                <a:blip r:embed="rId2"/>
                <a:stretch>
                  <a:fillRect l="-1300" r="-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55861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Econ 50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190311"/>
                <a:ext cx="5183188" cy="2456117"/>
              </a:xfrm>
            </p:spPr>
            <p:txBody>
              <a:bodyPr/>
              <a:lstStyle/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sz="44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400" i="1" dirty="0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440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𝑃𝑞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−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𝑐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𝑞</m:t>
                      </m:r>
                      <m:r>
                        <a:rPr lang="en-US" sz="4400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400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190311"/>
                <a:ext cx="5183188" cy="245611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1600200" y="461385"/>
            <a:ext cx="9144000" cy="552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latin typeface="Arial" charset="0"/>
                <a:ea typeface="Arial" charset="0"/>
                <a:cs typeface="Arial" charset="0"/>
              </a:rPr>
              <a:t>Profit Maximization</a:t>
            </a:r>
            <a:endParaRPr lang="en-US" sz="5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64535" y="1255861"/>
            <a:ext cx="11015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2272" y="1255861"/>
            <a:ext cx="0" cy="5602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70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22459"/>
            <a:ext cx="9144000" cy="2387600"/>
          </a:xfrm>
        </p:spPr>
        <p:txBody>
          <a:bodyPr/>
          <a:lstStyle/>
          <a:p>
            <a:r>
              <a:rPr lang="en-US" dirty="0" smtClean="0"/>
              <a:t>How does Econ 50</a:t>
            </a:r>
            <a:br>
              <a:rPr lang="en-US" dirty="0" smtClean="0"/>
            </a:br>
            <a:r>
              <a:rPr lang="en-US" dirty="0" smtClean="0"/>
              <a:t>lead into Econ 51 and 52?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8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r="8957"/>
          <a:stretch/>
        </p:blipFill>
        <p:spPr>
          <a:xfrm>
            <a:off x="371475" y="1071019"/>
            <a:ext cx="3071814" cy="24706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596" r="9479"/>
          <a:stretch/>
        </p:blipFill>
        <p:spPr>
          <a:xfrm>
            <a:off x="371476" y="3713377"/>
            <a:ext cx="3071813" cy="2085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1071019"/>
            <a:ext cx="3070225" cy="24706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8113" b="22785"/>
          <a:stretch/>
        </p:blipFill>
        <p:spPr>
          <a:xfrm>
            <a:off x="4616450" y="3714207"/>
            <a:ext cx="3068638" cy="20851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1475" y="5823483"/>
            <a:ext cx="3071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Econ 50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4613274" y="5823482"/>
            <a:ext cx="3071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Econ 51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55073" y="5823482"/>
            <a:ext cx="3071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Econ 52</a:t>
            </a:r>
            <a:endParaRPr lang="en-US" sz="3600" dirty="0">
              <a:solidFill>
                <a:prstClr val="black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5942" r="24018"/>
          <a:stretch/>
        </p:blipFill>
        <p:spPr>
          <a:xfrm>
            <a:off x="8858249" y="1071019"/>
            <a:ext cx="3071813" cy="24706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r="3433"/>
          <a:stretch/>
        </p:blipFill>
        <p:spPr>
          <a:xfrm>
            <a:off x="8855073" y="3716552"/>
            <a:ext cx="3071814" cy="208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1475" y="249804"/>
            <a:ext cx="307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INDIVIDUALS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4613274" y="249804"/>
            <a:ext cx="307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MARKETS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55073" y="249804"/>
            <a:ext cx="307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ECONOMIES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8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5625"/>
            <a:ext cx="10515600" cy="5912908"/>
          </a:xfrm>
        </p:spPr>
        <p:txBody>
          <a:bodyPr>
            <a:normAutofit lnSpcReduction="10000"/>
          </a:bodyPr>
          <a:lstStyle/>
          <a:p>
            <a:r>
              <a:rPr lang="en-US" sz="4800" dirty="0" smtClean="0"/>
              <a:t>Econ 50: Models of </a:t>
            </a:r>
            <a:r>
              <a:rPr lang="en-US" sz="4800" b="1" dirty="0" smtClean="0"/>
              <a:t>optimization</a:t>
            </a:r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Econ 51: Models of </a:t>
            </a:r>
            <a:r>
              <a:rPr lang="en-US" sz="4800" b="1" dirty="0" smtClean="0"/>
              <a:t>interaction</a:t>
            </a:r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Econ 52: Models of </a:t>
            </a:r>
            <a:r>
              <a:rPr lang="en-US" sz="4800" b="1" dirty="0" smtClean="0"/>
              <a:t>policy</a:t>
            </a:r>
          </a:p>
          <a:p>
            <a:endParaRPr lang="en-US" sz="4800" b="1" dirty="0"/>
          </a:p>
          <a:p>
            <a:r>
              <a:rPr lang="en-US" sz="4800" dirty="0" smtClean="0"/>
              <a:t>Throughout: </a:t>
            </a:r>
            <a:r>
              <a:rPr lang="en-US" sz="4800" b="1" i="1" dirty="0" smtClean="0">
                <a:solidFill>
                  <a:schemeClr val="accent6"/>
                </a:solidFill>
              </a:rPr>
              <a:t>Comparative Statics</a:t>
            </a:r>
            <a:r>
              <a:rPr lang="en-US" sz="4800" b="1" dirty="0" smtClean="0">
                <a:solidFill>
                  <a:schemeClr val="accent6"/>
                </a:solidFill>
              </a:rPr>
              <a:t> </a:t>
            </a:r>
          </a:p>
          <a:p>
            <a:r>
              <a:rPr lang="en-US" sz="4800" dirty="0" smtClean="0"/>
              <a:t>– response to change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92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5563"/>
            <a:ext cx="9144000" cy="92075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atin typeface="Arial" charset="0"/>
                <a:ea typeface="Arial" charset="0"/>
                <a:cs typeface="Arial" charset="0"/>
              </a:rPr>
              <a:t>Class Policies</a:t>
            </a:r>
            <a:endParaRPr lang="en-US" sz="5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3031066"/>
            <a:ext cx="9144000" cy="15176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</a:t>
            </a:r>
            <a:r>
              <a:rPr lang="en-US" sz="4400" dirty="0" smtClean="0"/>
              <a:t>ll the details are in the syllabus; read it carefully!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310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1008"/>
          </a:xfrm>
        </p:spPr>
        <p:txBody>
          <a:bodyPr/>
          <a:lstStyle/>
          <a:p>
            <a:r>
              <a:rPr lang="en-US" dirty="0" smtClean="0"/>
              <a:t>Textbooks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0466" y="1608666"/>
            <a:ext cx="8043333" cy="2296583"/>
          </a:xfrm>
        </p:spPr>
        <p:txBody>
          <a:bodyPr>
            <a:normAutofit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Besanko</a:t>
            </a:r>
            <a:r>
              <a:rPr lang="en-US" dirty="0" smtClean="0"/>
              <a:t> &amp; Ronald </a:t>
            </a:r>
            <a:r>
              <a:rPr lang="en-US" dirty="0" err="1" smtClean="0"/>
              <a:t>Braeutigam</a:t>
            </a:r>
            <a:endParaRPr lang="en-US" dirty="0"/>
          </a:p>
          <a:p>
            <a:r>
              <a:rPr lang="en-US" i="1" dirty="0" smtClean="0"/>
              <a:t>Microeconomics, 5e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More basic </a:t>
            </a:r>
            <a:r>
              <a:rPr lang="en-US" dirty="0" smtClean="0"/>
              <a:t>than the course</a:t>
            </a:r>
          </a:p>
          <a:p>
            <a:r>
              <a:rPr lang="en-US" dirty="0" smtClean="0"/>
              <a:t>Required; used for HW problems, readings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8665"/>
            <a:ext cx="1837267" cy="229658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0466" y="4277780"/>
            <a:ext cx="8043333" cy="22965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Hal Varian</a:t>
            </a:r>
            <a:endParaRPr lang="en-US" dirty="0"/>
          </a:p>
          <a:p>
            <a:r>
              <a:rPr lang="en-US" i="1" dirty="0" smtClean="0"/>
              <a:t>Intermediate Microeconomics:</a:t>
            </a:r>
            <a:br>
              <a:rPr lang="en-US" i="1" dirty="0" smtClean="0"/>
            </a:br>
            <a:r>
              <a:rPr lang="en-US" i="1" dirty="0" smtClean="0"/>
              <a:t>A Modern Approach, 8e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More advanced </a:t>
            </a:r>
            <a:r>
              <a:rPr lang="en-US" dirty="0" smtClean="0"/>
              <a:t>than the course</a:t>
            </a:r>
          </a:p>
          <a:p>
            <a:r>
              <a:rPr lang="en-US" dirty="0" smtClean="0"/>
              <a:t>Optional; useful if you are serious about econ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277780"/>
            <a:ext cx="1490134" cy="21742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0267" y="4080933"/>
            <a:ext cx="11057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Hour 1: Lecture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Econ </a:t>
            </a:r>
            <a:r>
              <a:rPr lang="en-US" dirty="0"/>
              <a:t>50 in </a:t>
            </a:r>
            <a:r>
              <a:rPr lang="en-US" dirty="0" smtClean="0"/>
              <a:t>context</a:t>
            </a:r>
          </a:p>
          <a:p>
            <a:r>
              <a:rPr lang="en-US" dirty="0" smtClean="0"/>
              <a:t>Class policies</a:t>
            </a:r>
          </a:p>
          <a:p>
            <a:r>
              <a:rPr lang="en-US" dirty="0" smtClean="0"/>
              <a:t>Upcoming deadlines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Hour 2: Group Work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Two Main Analytical Tools:</a:t>
            </a:r>
          </a:p>
          <a:p>
            <a:pPr>
              <a:tabLst>
                <a:tab pos="222250" algn="l"/>
              </a:tabLst>
            </a:pPr>
            <a:r>
              <a:rPr lang="en-US" dirty="0"/>
              <a:t>	</a:t>
            </a:r>
            <a:r>
              <a:rPr lang="en-US" dirty="0" smtClean="0"/>
              <a:t>1. Constrained optimization</a:t>
            </a:r>
          </a:p>
          <a:p>
            <a:pPr>
              <a:tabLst>
                <a:tab pos="222250" algn="l"/>
              </a:tabLst>
            </a:pPr>
            <a:r>
              <a:rPr lang="en-US" dirty="0"/>
              <a:t>	</a:t>
            </a:r>
            <a:r>
              <a:rPr lang="en-US" dirty="0" smtClean="0"/>
              <a:t>2. Comparative Statics</a:t>
            </a:r>
          </a:p>
        </p:txBody>
      </p:sp>
    </p:spTree>
    <p:extLst>
      <p:ext uri="{BB962C8B-B14F-4D97-AF65-F5344CB8AC3E}">
        <p14:creationId xmlns:p14="http://schemas.microsoft.com/office/powerpoint/2010/main" val="141094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087995"/>
              </p:ext>
            </p:extLst>
          </p:nvPr>
        </p:nvGraphicFramePr>
        <p:xfrm>
          <a:off x="838200" y="491069"/>
          <a:ext cx="10515600" cy="599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58067"/>
                <a:gridCol w="3852333"/>
                <a:gridCol w="3505200"/>
              </a:tblGrid>
              <a:tr h="7493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Lectures 1-3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Modeling</a:t>
                      </a:r>
                      <a:r>
                        <a:rPr lang="en-US" sz="3200" b="1" baseline="0" dirty="0" smtClean="0"/>
                        <a:t> tools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B&amp;B Ch. 1-2</a:t>
                      </a:r>
                      <a:endParaRPr lang="en-US" sz="3200" dirty="0"/>
                    </a:p>
                  </a:txBody>
                  <a:tcPr/>
                </a:tc>
              </a:tr>
              <a:tr h="7493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Lectures 4-7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Consumer choice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B&amp;B Ch.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3-4</a:t>
                      </a:r>
                      <a:endParaRPr lang="en-US" sz="3200" dirty="0"/>
                    </a:p>
                  </a:txBody>
                  <a:tcPr/>
                </a:tc>
              </a:tr>
              <a:tr h="7493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Lectures 8-11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Deriving demand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B&amp;B Ch. 5</a:t>
                      </a:r>
                      <a:endParaRPr lang="en-US" sz="3200" dirty="0"/>
                    </a:p>
                  </a:txBody>
                  <a:tcPr/>
                </a:tc>
              </a:tr>
              <a:tr h="7493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1" i="1" dirty="0" smtClean="0"/>
                        <a:t>Midterm</a:t>
                      </a:r>
                      <a:r>
                        <a:rPr lang="en-US" sz="3200" i="1" dirty="0" smtClean="0"/>
                        <a:t>:</a:t>
                      </a:r>
                      <a:r>
                        <a:rPr lang="en-US" sz="3200" i="1" baseline="0" dirty="0" smtClean="0"/>
                        <a:t> February 11 (in class)</a:t>
                      </a:r>
                      <a:endParaRPr lang="en-US" sz="3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</a:tr>
              <a:tr h="7493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Lectures 12-14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Producer choice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B&amp;B Ch. 6-8</a:t>
                      </a:r>
                      <a:endParaRPr lang="en-US" sz="3200" dirty="0"/>
                    </a:p>
                  </a:txBody>
                  <a:tcPr/>
                </a:tc>
              </a:tr>
              <a:tr h="7493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Lectures 15-17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Deriving supply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B&amp;B Ch. 9-10</a:t>
                      </a:r>
                      <a:endParaRPr lang="en-US" sz="3200" dirty="0"/>
                    </a:p>
                  </a:txBody>
                  <a:tcPr/>
                </a:tc>
              </a:tr>
              <a:tr h="7493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Lectures 18-19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Market</a:t>
                      </a:r>
                      <a:r>
                        <a:rPr lang="en-US" sz="3200" b="1" baseline="0" dirty="0" smtClean="0"/>
                        <a:t> power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B&amp;B Ch. 11</a:t>
                      </a:r>
                      <a:endParaRPr lang="en-US" sz="3200" dirty="0"/>
                    </a:p>
                  </a:txBody>
                  <a:tcPr/>
                </a:tc>
              </a:tr>
              <a:tr h="7493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1" i="1" dirty="0" smtClean="0"/>
                        <a:t>Final</a:t>
                      </a:r>
                      <a:r>
                        <a:rPr lang="en-US" sz="3200" i="1" dirty="0" smtClean="0"/>
                        <a:t>: March 16, 12:15-3:15pm</a:t>
                      </a:r>
                      <a:endParaRPr lang="en-US" sz="3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56231"/>
            <a:ext cx="5157787" cy="82391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Hour 1: Lecture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80143"/>
            <a:ext cx="5157787" cy="368458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Purpose: build intuition</a:t>
            </a:r>
          </a:p>
          <a:p>
            <a:endParaRPr lang="en-US" dirty="0" smtClean="0"/>
          </a:p>
          <a:p>
            <a:r>
              <a:rPr lang="en-US" dirty="0" smtClean="0"/>
              <a:t>PowerPoint, interactive graphs, derivations, discussion</a:t>
            </a:r>
          </a:p>
          <a:p>
            <a:endParaRPr lang="en-US" b="1" dirty="0" smtClean="0"/>
          </a:p>
          <a:p>
            <a:r>
              <a:rPr lang="en-US" b="1" dirty="0" smtClean="0"/>
              <a:t>NO LAPTOPS OR PHONES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56231"/>
            <a:ext cx="5183188" cy="823912"/>
          </a:xfrm>
        </p:spPr>
        <p:txBody>
          <a:bodyPr>
            <a:noAutofit/>
          </a:bodyPr>
          <a:lstStyle/>
          <a:p>
            <a:r>
              <a:rPr lang="en-US" sz="4000" dirty="0" smtClean="0"/>
              <a:t>Hour 2: Group Work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80143"/>
            <a:ext cx="5183188" cy="368458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Purpose: build facility</a:t>
            </a:r>
          </a:p>
          <a:p>
            <a:endParaRPr lang="en-US" dirty="0" smtClean="0"/>
          </a:p>
          <a:p>
            <a:r>
              <a:rPr lang="en-US" dirty="0" smtClean="0"/>
              <a:t>Problems similar to HW/tests, simulations, games</a:t>
            </a:r>
          </a:p>
          <a:p>
            <a:endParaRPr lang="en-US" dirty="0" smtClean="0"/>
          </a:p>
          <a:p>
            <a:r>
              <a:rPr lang="en-US" b="1" dirty="0" smtClean="0"/>
              <a:t>LAPTOPS CAN BE USEFUL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976914" y="570592"/>
            <a:ext cx="0" cy="5602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9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Section: Every 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7223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 smtClean="0"/>
              <a:t>Every Friday starting 1/15; no section 2/12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 smtClean="0"/>
              <a:t>Purpose: practice and feedback</a:t>
            </a:r>
          </a:p>
          <a:p>
            <a:endParaRPr lang="en-US" sz="4400" dirty="0"/>
          </a:p>
          <a:p>
            <a:r>
              <a:rPr lang="en-US" sz="4400" dirty="0" smtClean="0"/>
              <a:t>Great participation can “bump” your grade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 smtClean="0"/>
              <a:t>Join via Coursework</a:t>
            </a:r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02220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Homeworks</a:t>
            </a:r>
            <a:r>
              <a:rPr lang="en-US" b="1" dirty="0" smtClean="0"/>
              <a:t>: 25% of grade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Due every Friday at beginning of section, starting next week</a:t>
            </a:r>
          </a:p>
          <a:p>
            <a:r>
              <a:rPr lang="en-US" sz="4400" dirty="0" smtClean="0"/>
              <a:t>If you have to miss section, may be submitted online or by fax by 10am</a:t>
            </a:r>
          </a:p>
          <a:p>
            <a:r>
              <a:rPr lang="en-US" sz="4400" dirty="0" smtClean="0"/>
              <a:t>No extensions, but your lowest score is dropped</a:t>
            </a:r>
          </a:p>
        </p:txBody>
      </p:sp>
    </p:spTree>
    <p:extLst>
      <p:ext uri="{BB962C8B-B14F-4D97-AF65-F5344CB8AC3E}">
        <p14:creationId xmlns:p14="http://schemas.microsoft.com/office/powerpoint/2010/main" val="54550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Midterm: 30% of grade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Thursday, February 11, in class</a:t>
            </a:r>
          </a:p>
          <a:p>
            <a:endParaRPr lang="en-US" sz="4400" dirty="0"/>
          </a:p>
          <a:p>
            <a:r>
              <a:rPr lang="en-US" sz="4400" b="1" dirty="0" smtClean="0"/>
              <a:t>No makeup exams</a:t>
            </a:r>
            <a:r>
              <a:rPr lang="en-US" sz="4400" dirty="0" smtClean="0"/>
              <a:t>. If you cannot take the midterm, your grade will be based on HW &amp; final – but you must let me know this before the exam!</a:t>
            </a:r>
          </a:p>
        </p:txBody>
      </p:sp>
    </p:spTree>
    <p:extLst>
      <p:ext uri="{BB962C8B-B14F-4D97-AF65-F5344CB8AC3E}">
        <p14:creationId xmlns:p14="http://schemas.microsoft.com/office/powerpoint/2010/main" val="581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Final: 45% of grade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Wednesday, March 16, 12:15-3:15pm.</a:t>
            </a:r>
          </a:p>
          <a:p>
            <a:endParaRPr lang="en-US" sz="4400" dirty="0"/>
          </a:p>
          <a:p>
            <a:r>
              <a:rPr lang="en-US" sz="4400" b="1" dirty="0" smtClean="0"/>
              <a:t>No makeup finals</a:t>
            </a:r>
            <a:r>
              <a:rPr lang="en-US" sz="4400" dirty="0" smtClean="0"/>
              <a:t>. Any accommodations (e.g., athletes traveling) must be made ahead of time.</a:t>
            </a:r>
          </a:p>
        </p:txBody>
      </p:sp>
    </p:spTree>
    <p:extLst>
      <p:ext uri="{BB962C8B-B14F-4D97-AF65-F5344CB8AC3E}">
        <p14:creationId xmlns:p14="http://schemas.microsoft.com/office/powerpoint/2010/main" val="16286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Formal policies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3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4400" dirty="0" smtClean="0"/>
              <a:t>Students with disabilities:</a:t>
            </a:r>
            <a:br>
              <a:rPr lang="en-US" sz="4400" dirty="0" smtClean="0"/>
            </a:br>
            <a:r>
              <a:rPr lang="en-US" sz="4400" u="sng" dirty="0">
                <a:hlinkClick r:id="rId2"/>
              </a:rPr>
              <a:t>studentaffairs.stanford.edu/oae</a:t>
            </a:r>
            <a:endParaRPr lang="en-US" sz="4400" dirty="0" smtClean="0"/>
          </a:p>
          <a:p>
            <a:endParaRPr lang="en-US" sz="4400" dirty="0"/>
          </a:p>
          <a:p>
            <a:r>
              <a:rPr lang="en-US" sz="4400" dirty="0" smtClean="0"/>
              <a:t>Econ department common syllabus:</a:t>
            </a:r>
            <a:br>
              <a:rPr lang="en-US" sz="4400" dirty="0" smtClean="0"/>
            </a:br>
            <a:r>
              <a:rPr lang="en-US" sz="4400" u="sng" dirty="0" smtClean="0">
                <a:hlinkClick r:id="rId3"/>
              </a:rPr>
              <a:t>economics.stanford.edu/undergraduate/economics-common-syllabus</a:t>
            </a:r>
            <a:endParaRPr lang="en-US" sz="4400" u="sng" dirty="0" smtClean="0"/>
          </a:p>
          <a:p>
            <a:endParaRPr lang="en-US" sz="4400" u="sng" dirty="0"/>
          </a:p>
          <a:p>
            <a:r>
              <a:rPr lang="en-US" sz="4400" dirty="0" err="1" smtClean="0"/>
              <a:t>Regrade</a:t>
            </a:r>
            <a:r>
              <a:rPr lang="en-US" sz="4400" dirty="0" smtClean="0"/>
              <a:t> requests </a:t>
            </a:r>
            <a:r>
              <a:rPr lang="en-US" sz="4400" b="1" dirty="0" smtClean="0"/>
              <a:t>must go to DUS</a:t>
            </a:r>
            <a:r>
              <a:rPr lang="en-US" sz="4400" dirty="0" smtClean="0"/>
              <a:t>, not me.</a:t>
            </a:r>
          </a:p>
        </p:txBody>
      </p:sp>
    </p:spTree>
    <p:extLst>
      <p:ext uri="{BB962C8B-B14F-4D97-AF65-F5344CB8AC3E}">
        <p14:creationId xmlns:p14="http://schemas.microsoft.com/office/powerpoint/2010/main" val="170683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Coursework: </a:t>
            </a:r>
            <a:r>
              <a:rPr lang="en-US" dirty="0" smtClean="0"/>
              <a:t>all class logistics (sections, homework,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u="sng" dirty="0">
                <a:hlinkClick r:id="rId2"/>
              </a:rPr>
              <a:t>coursework.stanford.edu/portal/site/W16-ECON-50-01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smtClean="0"/>
              <a:t>Piazza: </a:t>
            </a:r>
            <a:r>
              <a:rPr lang="en-US" dirty="0" smtClean="0"/>
              <a:t>all class communication (announcements, questions)</a:t>
            </a:r>
          </a:p>
          <a:p>
            <a:r>
              <a:rPr lang="en-US" u="sng" dirty="0">
                <a:hlinkClick r:id="rId3"/>
              </a:rPr>
              <a:t>piazza.com/stanford/winter2016/econ50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EconGraphs</a:t>
            </a:r>
            <a:r>
              <a:rPr lang="en-US" dirty="0" smtClean="0"/>
              <a:t>: all course materials (slides, interactive graphs)</a:t>
            </a:r>
          </a:p>
          <a:p>
            <a:r>
              <a:rPr lang="en-US" u="sng" dirty="0">
                <a:hlinkClick r:id="rId4"/>
              </a:rPr>
              <a:t>econgraphs.org/courses/stanford/W16-ECON-50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599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Introductions: about you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prospective econ majors? What other majors?</a:t>
            </a:r>
          </a:p>
          <a:p>
            <a:endParaRPr lang="en-US" dirty="0"/>
          </a:p>
          <a:p>
            <a:r>
              <a:rPr lang="en-US" dirty="0" smtClean="0"/>
              <a:t>What are you hoping to get out of this course?</a:t>
            </a:r>
          </a:p>
          <a:p>
            <a:endParaRPr lang="en-US" dirty="0"/>
          </a:p>
          <a:p>
            <a:r>
              <a:rPr lang="en-US" dirty="0" smtClean="0"/>
              <a:t>What have you heard about this course?</a:t>
            </a:r>
          </a:p>
          <a:p>
            <a:endParaRPr lang="en-US" dirty="0"/>
          </a:p>
          <a:p>
            <a:r>
              <a:rPr lang="en-US" dirty="0" smtClean="0"/>
              <a:t>What do you like about econ? What don’t you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Introductions: About 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B.A. in humanities, Ph.D. in economics</a:t>
            </a:r>
          </a:p>
          <a:p>
            <a:endParaRPr lang="en-US" dirty="0"/>
          </a:p>
          <a:p>
            <a:r>
              <a:rPr lang="en-US" dirty="0" smtClean="0"/>
              <a:t>Main interest: economics education, microeconomics, matching</a:t>
            </a:r>
          </a:p>
          <a:p>
            <a:endParaRPr lang="en-US" dirty="0"/>
          </a:p>
          <a:p>
            <a:r>
              <a:rPr lang="en-US" dirty="0" smtClean="0"/>
              <a:t>Courses taught at Stanford: 1A, 50, 51, 167 (Industrial Org.)</a:t>
            </a:r>
          </a:p>
          <a:p>
            <a:endParaRPr lang="en-US" dirty="0"/>
          </a:p>
          <a:p>
            <a:r>
              <a:rPr lang="en-US" dirty="0" smtClean="0"/>
              <a:t>Professional life: education technology startups, </a:t>
            </a:r>
            <a:r>
              <a:rPr lang="en-US" dirty="0" err="1" smtClean="0"/>
              <a:t>Aplia</a:t>
            </a:r>
            <a:r>
              <a:rPr lang="en-US" dirty="0" smtClean="0"/>
              <a:t>, SRI</a:t>
            </a:r>
          </a:p>
          <a:p>
            <a:endParaRPr lang="en-US" dirty="0"/>
          </a:p>
          <a:p>
            <a:r>
              <a:rPr lang="en-US" dirty="0" smtClean="0"/>
              <a:t>Current project: </a:t>
            </a:r>
            <a:r>
              <a:rPr lang="en-US" dirty="0" err="1" smtClean="0"/>
              <a:t>econgraphs.org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3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2075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atin typeface="Arial" charset="0"/>
                <a:ea typeface="Arial" charset="0"/>
                <a:cs typeface="Arial" charset="0"/>
              </a:rPr>
              <a:t>Econ 50 in Context</a:t>
            </a:r>
            <a:endParaRPr lang="en-US" sz="5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2957512"/>
            <a:ext cx="9144000" cy="3343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</a:pPr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What is it actually?</a:t>
            </a:r>
            <a:endParaRPr lang="en-US" sz="4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2200"/>
              </a:spcBef>
            </a:pPr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How does it differ from Econ 1?</a:t>
            </a:r>
          </a:p>
          <a:p>
            <a:pPr>
              <a:spcBef>
                <a:spcPts val="2200"/>
              </a:spcBef>
            </a:pPr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How does it prepare you for</a:t>
            </a:r>
            <a:br>
              <a:rPr lang="en-US" sz="4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Econ 51, 52, and the major?</a:t>
            </a:r>
            <a:endParaRPr lang="en-US" sz="4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1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Econ 50 about?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487" y="1057275"/>
            <a:ext cx="10515600" cy="462915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Econ 50 is about</a:t>
            </a:r>
            <a:br>
              <a:rPr lang="en-US" sz="5400" dirty="0" smtClean="0"/>
            </a:br>
            <a:r>
              <a:rPr lang="en-US" sz="5400" dirty="0" smtClean="0"/>
              <a:t>how</a:t>
            </a:r>
            <a:r>
              <a:rPr lang="en-US" sz="5400" dirty="0"/>
              <a:t> </a:t>
            </a:r>
            <a:r>
              <a:rPr lang="en-US" sz="5400" dirty="0" smtClean="0"/>
              <a:t>individual</a:t>
            </a:r>
          </a:p>
          <a:p>
            <a:pPr algn="ctr"/>
            <a:r>
              <a:rPr lang="en-US" sz="5400" b="1" dirty="0" smtClean="0">
                <a:solidFill>
                  <a:schemeClr val="accent5"/>
                </a:solidFill>
              </a:rPr>
              <a:t>economic agents</a:t>
            </a:r>
          </a:p>
          <a:p>
            <a:pPr algn="ctr"/>
            <a:r>
              <a:rPr lang="en-US" sz="5400" dirty="0" smtClean="0"/>
              <a:t>(consumers, firms)</a:t>
            </a:r>
          </a:p>
          <a:p>
            <a:pPr algn="ctr"/>
            <a:r>
              <a:rPr lang="en-US" sz="5400" dirty="0" smtClean="0"/>
              <a:t>make                 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0040" y="4314825"/>
            <a:ext cx="3426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mtClean="0">
                <a:solidFill>
                  <a:schemeClr val="accent5"/>
                </a:solidFill>
              </a:rPr>
              <a:t>“optimal”</a:t>
            </a:r>
            <a:endParaRPr lang="en-US" sz="5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58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57225"/>
            <a:ext cx="10515600" cy="5715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Consumer optimization:</a:t>
            </a:r>
            <a:endParaRPr lang="en-US" sz="3200" dirty="0"/>
          </a:p>
          <a:p>
            <a:r>
              <a:rPr lang="en-US" sz="3200" dirty="0" smtClean="0"/>
              <a:t>Deriving </a:t>
            </a:r>
            <a:r>
              <a:rPr lang="en-US" sz="3200" b="1" dirty="0" smtClean="0">
                <a:solidFill>
                  <a:schemeClr val="accent5"/>
                </a:solidFill>
              </a:rPr>
              <a:t>demand curves </a:t>
            </a:r>
            <a:r>
              <a:rPr lang="en-US" sz="3200" dirty="0" smtClean="0"/>
              <a:t>from preferences, budgets</a:t>
            </a:r>
          </a:p>
          <a:p>
            <a:r>
              <a:rPr lang="en-US" sz="3200" dirty="0" smtClean="0"/>
              <a:t>Extensions: </a:t>
            </a:r>
            <a:r>
              <a:rPr lang="en-US" sz="3200" dirty="0" err="1" smtClean="0"/>
              <a:t>intertemporal</a:t>
            </a:r>
            <a:r>
              <a:rPr lang="en-US" sz="3200" dirty="0" smtClean="0"/>
              <a:t> choice, labor supply</a:t>
            </a:r>
          </a:p>
          <a:p>
            <a:endParaRPr lang="en-US" sz="3200" b="1" dirty="0"/>
          </a:p>
          <a:p>
            <a:r>
              <a:rPr lang="en-US" sz="3200" b="1" dirty="0" smtClean="0"/>
              <a:t>Producer optimization: </a:t>
            </a:r>
            <a:endParaRPr lang="en-US" sz="3200" dirty="0"/>
          </a:p>
          <a:p>
            <a:r>
              <a:rPr lang="en-US" sz="3200" dirty="0" smtClean="0"/>
              <a:t>Deriving </a:t>
            </a:r>
            <a:r>
              <a:rPr lang="en-US" sz="3200" b="1" dirty="0" smtClean="0">
                <a:solidFill>
                  <a:schemeClr val="accent6"/>
                </a:solidFill>
              </a:rPr>
              <a:t>cost curves </a:t>
            </a:r>
            <a:r>
              <a:rPr lang="en-US" sz="3200" dirty="0" smtClean="0"/>
              <a:t>from production technologies</a:t>
            </a:r>
          </a:p>
          <a:p>
            <a:r>
              <a:rPr lang="en-US" sz="3200" dirty="0" smtClean="0"/>
              <a:t>Deriving </a:t>
            </a:r>
            <a:r>
              <a:rPr lang="en-US" sz="3200" b="1" dirty="0" smtClean="0">
                <a:solidFill>
                  <a:schemeClr val="accent2"/>
                </a:solidFill>
              </a:rPr>
              <a:t>supply curves </a:t>
            </a:r>
            <a:r>
              <a:rPr lang="en-US" sz="3200" dirty="0" smtClean="0"/>
              <a:t>from those cost curves</a:t>
            </a:r>
          </a:p>
          <a:p>
            <a:endParaRPr lang="en-US" sz="3200" dirty="0"/>
          </a:p>
          <a:p>
            <a:r>
              <a:rPr lang="en-US" sz="3200" b="1" dirty="0" smtClean="0"/>
              <a:t>Optimization with market power:</a:t>
            </a:r>
          </a:p>
          <a:p>
            <a:r>
              <a:rPr lang="en-US" sz="3200" dirty="0" smtClean="0"/>
              <a:t>Monopoly, monopsony, cartel profit maximization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22459"/>
            <a:ext cx="9144000" cy="2387600"/>
          </a:xfrm>
        </p:spPr>
        <p:txBody>
          <a:bodyPr/>
          <a:lstStyle/>
          <a:p>
            <a:r>
              <a:rPr lang="en-US" smtClean="0"/>
              <a:t>How does Econ 50</a:t>
            </a:r>
            <a:br>
              <a:rPr lang="en-US" smtClean="0"/>
            </a:br>
            <a:r>
              <a:rPr lang="en-US" smtClean="0"/>
              <a:t>differ from Econ 1?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1543</TotalTime>
  <Words>657</Words>
  <Application>Microsoft Macintosh PowerPoint</Application>
  <PresentationFormat>Widescreen</PresentationFormat>
  <Paragraphs>187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Cambria Math</vt:lpstr>
      <vt:lpstr>Office Theme</vt:lpstr>
      <vt:lpstr>Introduction to Constrained Optimization</vt:lpstr>
      <vt:lpstr>Today</vt:lpstr>
      <vt:lpstr>Introductions: about you</vt:lpstr>
      <vt:lpstr>Introductions: About me</vt:lpstr>
      <vt:lpstr>Econ 50 in Context</vt:lpstr>
      <vt:lpstr>What is Econ 50 about?</vt:lpstr>
      <vt:lpstr>PowerPoint Presentation</vt:lpstr>
      <vt:lpstr>PowerPoint Presentation</vt:lpstr>
      <vt:lpstr>How does Econ 50 differ from Econ 1?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Econ 50 lead into Econ 51 and 52?</vt:lpstr>
      <vt:lpstr>PowerPoint Presentation</vt:lpstr>
      <vt:lpstr>PowerPoint Presentation</vt:lpstr>
      <vt:lpstr>Class Policies</vt:lpstr>
      <vt:lpstr>Textbooks</vt:lpstr>
      <vt:lpstr>PowerPoint Presentation</vt:lpstr>
      <vt:lpstr>PowerPoint Presentation</vt:lpstr>
      <vt:lpstr>Section: Every Friday</vt:lpstr>
      <vt:lpstr>Homeworks: 25% of grade</vt:lpstr>
      <vt:lpstr>Midterm: 30% of grade</vt:lpstr>
      <vt:lpstr>Final: 45% of grade</vt:lpstr>
      <vt:lpstr>Formal policies</vt:lpstr>
      <vt:lpstr>Online 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Constrained Optimization</dc:title>
  <dc:creator>Christopher R Makler</dc:creator>
  <cp:lastModifiedBy>Christopher R Makler</cp:lastModifiedBy>
  <cp:revision>47</cp:revision>
  <dcterms:created xsi:type="dcterms:W3CDTF">2015-12-01T17:11:27Z</dcterms:created>
  <dcterms:modified xsi:type="dcterms:W3CDTF">2015-12-02T22:07:32Z</dcterms:modified>
</cp:coreProperties>
</file>